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4"/>
  </p:notesMasterIdLst>
  <p:sldIdLst>
    <p:sldId id="28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82" r:id="rId13"/>
    <p:sldId id="265" r:id="rId14"/>
    <p:sldId id="267" r:id="rId15"/>
    <p:sldId id="283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4" r:id="rId26"/>
    <p:sldId id="277" r:id="rId27"/>
    <p:sldId id="285" r:id="rId28"/>
    <p:sldId id="278" r:id="rId29"/>
    <p:sldId id="286" r:id="rId30"/>
    <p:sldId id="279" r:id="rId31"/>
    <p:sldId id="280" r:id="rId32"/>
    <p:sldId id="281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notesMaster" Target="notesMasters/notesMaster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0C608-02C8-3F45-B00A-95DCF5BF803F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3D7BE-A294-0F4D-8B26-A5B3CE72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6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3D7BE-A294-0F4D-8B26-A5B3CE72439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05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B54AF313-1D0D-784A-AE5F-54C35883C2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721" y="439616"/>
            <a:ext cx="10083453" cy="6257192"/>
          </a:xfrm>
        </p:spPr>
      </p:pic>
    </p:spTree>
    <p:extLst>
      <p:ext uri="{BB962C8B-B14F-4D97-AF65-F5344CB8AC3E}">
        <p14:creationId xmlns:p14="http://schemas.microsoft.com/office/powerpoint/2010/main" val="882347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A112E-3DFE-BF41-BFF2-FAF0B0EE9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Recycling</a:t>
            </a:r>
            <a:r>
              <a:rPr lang="en-GB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</a:t>
            </a:r>
            <a:endParaRPr lang="en-US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277DE-E059-5946-8CC0-2250D6413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945" y="1702594"/>
            <a:ext cx="6956962" cy="4179094"/>
          </a:xfrm>
        </p:spPr>
        <p:txBody>
          <a:bodyPr>
            <a:normAutofit fontScale="92500"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Is the processing of used material into new ones,whereas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Reuse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is the direct use of the same resource for a second purpose(use of water bottles for storing other liquids).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Cuban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Households are among the world’s best recyclers and reuser. Cuban people feel negatively about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 reuse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but not about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recycling.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many developing  countries,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Composting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nearly unknown and mostly inexistent,but rated very positively when explained to people. </a:t>
            </a: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06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660D1-0857-034C-9C04-71D96CF26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8821" y="1595437"/>
            <a:ext cx="6134357" cy="5262563"/>
          </a:xfrm>
        </p:spPr>
        <p:txBody>
          <a:bodyPr>
            <a:normAutofit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Li (2003)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found that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Wuhan – China’s Fifth largest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city-  The importance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economic incentives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for recycling varied with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household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‘s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Income.</a:t>
            </a:r>
            <a:endParaRPr lang="en-GB" sz="240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Low-Income Households,</a:t>
            </a:r>
          </a:p>
          <a:p>
            <a:pPr marL="0" indent="0">
              <a:buNone/>
            </a:pP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   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For example, were much more active in recycling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glass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plastic bottles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than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high-Income Households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even though there was little cash value in it.</a:t>
            </a:r>
            <a:endParaRPr lang="en-US" sz="2400" b="1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8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8C6AD745-6532-4847-8CC7-79BF1E27E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9374" y="2043093"/>
            <a:ext cx="8155780" cy="416006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11037F-8064-5B40-B851-F94996C720CB}"/>
              </a:ext>
            </a:extLst>
          </p:cNvPr>
          <p:cNvSpPr txBox="1"/>
          <p:nvPr/>
        </p:nvSpPr>
        <p:spPr>
          <a:xfrm>
            <a:off x="2619374" y="1000124"/>
            <a:ext cx="58221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Taiwan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recycling behaviour could be explained by factors Of the theory of planned behaviour.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83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75643-C4DA-8F42-B2FE-2D2AE09A7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i="1">
                <a:solidFill>
                  <a:schemeClr val="accent1">
                    <a:lumMod val="75000"/>
                  </a:schemeClr>
                </a:solidFill>
              </a:rPr>
              <a:t>Water use</a:t>
            </a:r>
            <a:r>
              <a:rPr lang="en-GB" sz="4400" b="1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sz="44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113E2-D3F4-744B-A0D3-F6702A3E2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47020"/>
            <a:ext cx="8915400" cy="3777622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With regard to water use there are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Two Peculiarities of Developing countries 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First,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poorer part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The population in developing countries are in particular highly aware that water is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Scarce,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which may positively influence their motivation to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Conserve Water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Reduce their Actual Water Use.</a:t>
            </a: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54781E5-156F-1044-B3C5-7572C7624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191" y="3859160"/>
            <a:ext cx="5861597" cy="288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7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BD8B9-5C49-C547-A192-56DB69869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6936" y="1285874"/>
            <a:ext cx="8965407" cy="4536282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While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Richer parts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the population in these countries with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Limited water supply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show little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Motivation to Conserve water.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 study among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inhabitants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Two Mexican cities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showed that actual water use was strongly  depent On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Water-saving competency,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That is,Whether one thinks to have the skill to engage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Pro-environmental actions.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Water-saving Competency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was closely related to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Water Scarcity,Inhabitants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Water restricted city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showed more water saving competency than inhabitants  of the city in which water was not scarce. </a:t>
            </a:r>
          </a:p>
          <a:p>
            <a:pPr marL="0" indent="0">
              <a:buNone/>
            </a:pP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24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74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FF1C1-748A-384D-B329-37AA04DC5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6368" y="2378390"/>
            <a:ext cx="7257257" cy="3086579"/>
          </a:xfrm>
        </p:spPr>
        <p:txBody>
          <a:bodyPr/>
          <a:lstStyle/>
          <a:p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The water delivered to households, it is often of Doubtful 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Microbiological quality.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Water can be treated by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Boiling,Clorination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Filtration.</a:t>
            </a:r>
          </a:p>
          <a:p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A field experiment in Rural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Bolivia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showed that household visits by promoters were the most effective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Dissemination strategy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to promote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SODIS ( solar water disinfection).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07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4BA90-BAA8-2E4F-BD31-181DCC223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4593" y="1035844"/>
            <a:ext cx="8915400" cy="1464470"/>
          </a:xfrm>
        </p:spPr>
        <p:txBody>
          <a:bodyPr>
            <a:normAutofit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Solar water disinfection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has been proven to be a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sustainable treatment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method of drinking water.</a:t>
            </a: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D71F73A-5ABA-F14C-9492-9950A8DA8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593" y="2595563"/>
            <a:ext cx="8524875" cy="422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110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52D74-AC33-F04A-B36B-DD6E5DE98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1905000"/>
          </a:xfrm>
        </p:spPr>
        <p:txBody>
          <a:bodyPr>
            <a:normAutofit/>
          </a:bodyPr>
          <a:lstStyle/>
          <a:p>
            <a:r>
              <a:rPr lang="en-GB" sz="4400" b="1" i="1">
                <a:solidFill>
                  <a:schemeClr val="accent1">
                    <a:lumMod val="75000"/>
                  </a:schemeClr>
                </a:solidFill>
              </a:rPr>
              <a:t>Energy</a:t>
            </a:r>
            <a:r>
              <a:rPr lang="en-GB" sz="440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4400" b="1" i="1">
                <a:solidFill>
                  <a:schemeClr val="accent1">
                    <a:lumMod val="75000"/>
                  </a:schemeClr>
                </a:solidFill>
              </a:rPr>
              <a:t>consumption</a:t>
            </a:r>
            <a:r>
              <a:rPr lang="en-GB" sz="4400" b="1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sz="44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F7AA2-5594-1E4E-85B0-4ECBC72E0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3303" y="719668"/>
            <a:ext cx="8915400" cy="4440450"/>
          </a:xfrm>
        </p:spPr>
        <p:txBody>
          <a:bodyPr>
            <a:normAutofit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Rural Areas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often do not even have any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Power Supply System.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To improve the energy access,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Solar systems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are propagated in developing countries. Overuse of the energy in the batteries of the system causes a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Good Problem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that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Resource will be depleted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or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System may even  breakdown.</a:t>
            </a:r>
            <a:endParaRPr 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E00A4D2-61E3-5446-A278-F20A4CA09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594" y="3619500"/>
            <a:ext cx="6203156" cy="323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21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3F243-64B4-BC45-891D-70EAB965B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71438"/>
            <a:ext cx="8911687" cy="785813"/>
          </a:xfrm>
        </p:spPr>
        <p:txBody>
          <a:bodyPr>
            <a:normAutofit/>
          </a:bodyPr>
          <a:lstStyle/>
          <a:p>
            <a:r>
              <a:rPr lang="en-GB" sz="4400" b="1" i="1">
                <a:solidFill>
                  <a:schemeClr val="accent1">
                    <a:lumMod val="75000"/>
                  </a:schemeClr>
                </a:solidFill>
              </a:rPr>
              <a:t>Transportation</a:t>
            </a:r>
            <a:r>
              <a:rPr lang="en-GB" sz="4400" b="1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sz="44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C0CAF-2FAF-E34A-B5BD-DC7CBBE16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738188"/>
            <a:ext cx="8915400" cy="4155050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All the cities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Developing countries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face even more Serious problem then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Developed Countries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because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Strong Growth In Private Transportation.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Many cities have nearly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16 Hours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Traffic Jams per day,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 high accident rate and high air pollution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Tehran (Iran)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 gasoline rationing plan to reduce fuel consumption was found to be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ineffective.</a:t>
            </a:r>
            <a:endParaRPr 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0F5F469-BDB8-0644-A754-18FD0EF35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5" y="3631407"/>
            <a:ext cx="6411913" cy="329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51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CA3-7CE6-2443-B388-440AC5F16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Environmental Concern And Public Health Problems</a:t>
            </a:r>
            <a:r>
              <a:rPr lang="en-GB" sz="4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:</a:t>
            </a:r>
            <a:endParaRPr lang="en-US" sz="4400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8AAAC-E72A-6944-8B41-632F47C8B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2156" y="1157288"/>
            <a:ext cx="10275093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Environmental Concern: 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A survey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Calcutta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revealed that people were concerned about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Air Pollution,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 but had a lack of knowledge about the causes of air pollution and therefore did not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Intend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to engage in action to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Reduce it.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Wealthier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Educated Inhabitants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were more concerned about Air Pollution then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  <a:cs typeface="Arial Black" panose="020B0604020202020204" pitchFamily="34" charset="0"/>
              </a:rPr>
              <a:t> poorer and low educated Inhabitants. </a:t>
            </a:r>
          </a:p>
          <a:p>
            <a:pPr marL="0" indent="0">
              <a:buNone/>
            </a:pPr>
            <a:endParaRPr lang="en-US" sz="2400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8F491797-FFC9-8644-B7BA-2457410AA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269" y="4012408"/>
            <a:ext cx="7953374" cy="284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3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87645-9814-1B4F-A694-6DBB9B80B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48062" y="1452562"/>
            <a:ext cx="7956549" cy="3324817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accent2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Environmental           Psychology </a:t>
            </a:r>
            <a:endParaRPr lang="en-US">
              <a:solidFill>
                <a:schemeClr val="accent2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15376B-3BDE-C441-BE4D-8ACEAD7FF7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9031" y="4744641"/>
            <a:ext cx="8599487" cy="1321594"/>
          </a:xfrm>
        </p:spPr>
        <p:txBody>
          <a:bodyPr>
            <a:normAutofit/>
          </a:bodyPr>
          <a:lstStyle/>
          <a:p>
            <a:r>
              <a:rPr lang="en-GB" sz="4000">
                <a:latin typeface="Algerian" pitchFamily="82" charset="0"/>
              </a:rPr>
              <a:t>Ma’am Sammar Fahad</a:t>
            </a:r>
            <a:endParaRPr lang="en-US" sz="400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513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C0F49-90EC-4F4D-BD0B-01AB06D4B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452439"/>
            <a:ext cx="9051388" cy="1571624"/>
          </a:xfrm>
        </p:spPr>
        <p:txBody>
          <a:bodyPr>
            <a:normAutofit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Health,</a:t>
            </a:r>
            <a:r>
              <a:rPr lang="en-GB" sz="4400" b="1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Poverty and the </a:t>
            </a:r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Environmet</a:t>
            </a:r>
            <a:r>
              <a:rPr lang="en-GB" sz="4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:</a:t>
            </a:r>
            <a:endParaRPr lang="en-US" sz="4400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6F469-EFE5-7647-BC55-C76E1D1F2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1335" y="2345531"/>
            <a:ext cx="8614568" cy="1964532"/>
          </a:xfrm>
        </p:spPr>
        <p:txBody>
          <a:bodyPr>
            <a:normAutofit fontScale="70000" lnSpcReduction="20000"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Cleanliness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the surrounding of houses along with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Hygiene behaviours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influenced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Children’s Diarrhoea incidences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sz="2400" b="1" u="sng">
                <a:solidFill>
                  <a:schemeClr val="accent1">
                    <a:lumMod val="75000"/>
                  </a:schemeClr>
                </a:solidFill>
              </a:rPr>
              <a:t>Kenya.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Nigeria,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 study linked health problems with contamination through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Dumping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Hazardous waste.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This problem is seen as possible by exhibiting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Environmental values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Concerns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Participate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Grass-root Environmental Organisations.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5FB6E06-34E9-F149-8DF2-C512B8436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531" y="4310064"/>
            <a:ext cx="6298407" cy="236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02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6D3A4-F977-DF44-B8B8-4C5C01AA3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212" y="4382812"/>
            <a:ext cx="7819628" cy="2094188"/>
          </a:xfrm>
        </p:spPr>
        <p:txBody>
          <a:bodyPr>
            <a:normAutofit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Indigenous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Traditional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 or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Cultural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characteristics are mostly not included in research on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Environmentalism in developing countries.</a:t>
            </a: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24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66A853-D304-D944-9F8F-07BBF40EF761}"/>
              </a:ext>
            </a:extLst>
          </p:cNvPr>
          <p:cNvSpPr txBox="1"/>
          <p:nvPr/>
        </p:nvSpPr>
        <p:spPr>
          <a:xfrm>
            <a:off x="3038872" y="597160"/>
            <a:ext cx="740568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But the Environmental Concern is low in developing countries because other daily issues are considered as more important than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Environmental Degradation.</a:t>
            </a: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Possible explanations are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Cultural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Socio-historical roots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Indigenous environmentalism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ideas about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Sustainability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that were  and are introduced by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Western world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through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Colonialism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Neo-colonialism.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3739033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85EA9-DBD0-734C-99B1-040D63B02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4954" y="376302"/>
            <a:ext cx="8915400" cy="3777622"/>
          </a:xfrm>
        </p:spPr>
        <p:txBody>
          <a:bodyPr>
            <a:normAutofit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Chokor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argued that even though most respondents had a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Holistic and long term view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the Environmental implications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natural resource use,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 many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Sustainable traditional conservation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measures have been abandoned for the matters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short-term survival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developing countries,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views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values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are not translated into behaviour</a:t>
            </a:r>
            <a:endParaRPr 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D2B5F74-8270-A54D-A180-42EBCBF9E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0677" y="3202460"/>
            <a:ext cx="6919782" cy="358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57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F1B46-5F56-8F4C-8E77-01CE22F80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941" y="95250"/>
            <a:ext cx="8911687" cy="1690688"/>
          </a:xfrm>
        </p:spPr>
        <p:txBody>
          <a:bodyPr>
            <a:normAutofit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Living Environments</a:t>
            </a:r>
            <a:r>
              <a:rPr lang="en-GB" sz="4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:</a:t>
            </a:r>
            <a:endParaRPr lang="en-US" sz="4400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E7F8-9D31-8647-92E5-7870EC7D2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4941" y="640445"/>
            <a:ext cx="8915400" cy="3777622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Developing countries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The living circumstances of people are often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Devastating.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Many developing Countries fight with the problem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Slums,High-density areas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or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Illegal settlements.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The Residents’ quality of life Can be improved by Understanding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People’s Motives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for moving to and staying in such areas, their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Needs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the most urgent problems can help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Planners of housing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Policies.</a:t>
            </a: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A8F9B54-F016-0440-8496-B8096CA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296" y="4063708"/>
            <a:ext cx="5724642" cy="279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834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9FEA4-8DDD-2B4F-8AC1-21F3D257C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7906" y="666750"/>
            <a:ext cx="8911687" cy="1398753"/>
          </a:xfrm>
        </p:spPr>
        <p:txBody>
          <a:bodyPr>
            <a:normAutofit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Slums and Public Housing:</a:t>
            </a:r>
            <a:endParaRPr lang="en-US" sz="4400" i="1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11EBD-60E3-514D-9F60-B9695D0CE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7968" y="1723313"/>
            <a:ext cx="6369844" cy="4801312"/>
          </a:xfrm>
        </p:spPr>
        <p:txBody>
          <a:bodyPr>
            <a:normAutofit fontScale="92500" lnSpcReduction="20000"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Housing in developing countries is characterised  by a strong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Rural-urban division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Rapid growth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urban centres.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Squatters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are actually located on less favourable land and are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Econamically disadvantaged.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Slum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residents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Delhi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perceived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air and water pollution,noise,crowding and traffic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as much more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stressful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than residents of the city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Allahabad,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alongside Reporting greater helplessness in coping with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Environmental Stressors.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 It may also effect residents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Self-identity 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behavioural ability.</a:t>
            </a:r>
          </a:p>
        </p:txBody>
      </p:sp>
    </p:spTree>
    <p:extLst>
      <p:ext uri="{BB962C8B-B14F-4D97-AF65-F5344CB8AC3E}">
        <p14:creationId xmlns:p14="http://schemas.microsoft.com/office/powerpoint/2010/main" val="1929128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82A50-DC7E-C64A-BF00-6D40ED03F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4961" y="1386964"/>
            <a:ext cx="7477080" cy="4408687"/>
          </a:xfrm>
        </p:spPr>
        <p:txBody>
          <a:bodyPr/>
          <a:lstStyle/>
          <a:p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A study among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rural migrant women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in less developed parts of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Turkey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showed that slum housing gave more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social support and control,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but resulted in a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negative Self-identity,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While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apartments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promoted feelings of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achievement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Privacy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78F525-E3BA-0A4D-936F-382FC9CD9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4890" y="3049789"/>
            <a:ext cx="6957223" cy="337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438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A8921-9A67-F441-8356-C8CA128EF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519" y="912242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Public spaces in developing countries:</a:t>
            </a:r>
            <a:endParaRPr lang="en-US" sz="4400" i="1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5A05D-4553-2F41-A4C3-35E285992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2074069"/>
            <a:ext cx="812614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There is a positive relation between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Social structures of cities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the development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social identity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even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Pro-environmental values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is seen, indicating that spaces like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market,squares or parks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have important social functions that should be considered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urban planning.</a:t>
            </a:r>
          </a:p>
        </p:txBody>
      </p:sp>
    </p:spTree>
    <p:extLst>
      <p:ext uri="{BB962C8B-B14F-4D97-AF65-F5344CB8AC3E}">
        <p14:creationId xmlns:p14="http://schemas.microsoft.com/office/powerpoint/2010/main" val="3108734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4E52A-EEE6-B44F-A22B-EC09AC44C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126" y="1023937"/>
            <a:ext cx="7162007" cy="3226595"/>
          </a:xfrm>
        </p:spPr>
        <p:txBody>
          <a:bodyPr/>
          <a:lstStyle/>
          <a:p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Studies highlight the importance of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Parks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as well as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streets and spaces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where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social interaction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recreation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take place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93D0E3-44FE-F546-AC4A-58C2937A4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6" y="2325179"/>
            <a:ext cx="7762874" cy="385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3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14FF3-BE56-7242-A5AD-6C0A02C09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3394" y="952500"/>
            <a:ext cx="8911687" cy="1905000"/>
          </a:xfrm>
        </p:spPr>
        <p:txBody>
          <a:bodyPr>
            <a:normAutofit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Rural communities:</a:t>
            </a:r>
            <a:endParaRPr lang="en-US" sz="4400" i="1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C0DB4-65E9-4C44-9972-F1821E1DD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525" y="2014649"/>
            <a:ext cx="8915400" cy="3777622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People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remote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poorly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accessible rural areas in developing countries often Face severe problems,such as Lack of proper Sanitation and other basic facilities and supplies.</a:t>
            </a:r>
          </a:p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Improvement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of living circumstances in such areas may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decrease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the chances that residents migrate to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mega-cities areas.</a:t>
            </a: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773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5AD58-195E-9545-A9A6-7311F8C44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8743" y="857250"/>
            <a:ext cx="8915400" cy="4708691"/>
          </a:xfrm>
        </p:spPr>
        <p:txBody>
          <a:bodyPr/>
          <a:lstStyle/>
          <a:p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Rural areas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North-western of Pakistan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more then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60 percent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of people have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no sanitation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and the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majority </a:t>
            </a:r>
            <a:r>
              <a:rPr lang="en-GB" sz="1800">
                <a:solidFill>
                  <a:schemeClr val="accent1">
                    <a:lumMod val="75000"/>
                  </a:schemeClr>
                </a:solidFill>
              </a:rPr>
              <a:t>therefore engage in </a:t>
            </a:r>
            <a:r>
              <a:rPr lang="en-GB" sz="1800" b="1">
                <a:solidFill>
                  <a:schemeClr val="accent1">
                    <a:lumMod val="75000"/>
                  </a:schemeClr>
                </a:solidFill>
              </a:rPr>
              <a:t>open-air defecation.</a:t>
            </a:r>
            <a:endParaRPr lang="en-US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9E95A65-0320-C847-A1CE-EF83ABF18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712" y="2190748"/>
            <a:ext cx="812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97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E10A4-C0E2-4E43-B024-4AD78B470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196347"/>
            <a:ext cx="8911687" cy="4256715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Submitted To: 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         Ma’am Sammar Fahad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Submitted by: 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         Muntaha Ahmad 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Roll No: 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         41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Chapter: </a:t>
            </a:r>
            <a:br>
              <a:rPr lang="en-GB">
                <a:solidFill>
                  <a:schemeClr val="accent2">
                    <a:lumMod val="75000"/>
                  </a:schemeClr>
                </a:solidFill>
              </a:rPr>
            </a:br>
            <a:r>
              <a:rPr lang="en-GB">
                <a:solidFill>
                  <a:schemeClr val="accent2">
                    <a:lumMod val="75000"/>
                  </a:schemeClr>
                </a:solidFill>
              </a:rPr>
              <a:t>       Environmental issues in developing countries</a:t>
            </a:r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5759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2F081-4C8D-4246-AA61-3C711200B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5462" y="1250156"/>
            <a:ext cx="7816851" cy="4810125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Urine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is directly discharged from “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open-washrooms”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in the houses into the street.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The rainwater washes it away or dries it,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urine and faeces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Stay outside and present a potential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health risk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especially for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children.</a:t>
            </a:r>
            <a:endParaRPr lang="en-GB" sz="240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From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Norway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 research team conducted a participatory study  to develop a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new ecological sanitation system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together with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local Muslim community.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All the respondents were strongly opposed to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standard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ecological urine-separating laterines,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which they considered as backwards and a matter of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taboo.</a:t>
            </a:r>
          </a:p>
          <a:p>
            <a:endParaRPr lang="en-GB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294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B8299-9EF7-3340-9178-30E8C1E6F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336" y="1476375"/>
            <a:ext cx="7566819" cy="4372934"/>
          </a:xfrm>
        </p:spPr>
        <p:txBody>
          <a:bodyPr>
            <a:normAutofit/>
          </a:bodyPr>
          <a:lstStyle/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This study stresses the importance of understanding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incorporating cultural preferences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for the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successful design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implementation of environmental solutions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that meet local values.</a:t>
            </a:r>
          </a:p>
          <a:p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However, an adapted ecological system in which urine and faeces were recycled in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wetlands </a:t>
            </a:r>
            <a:r>
              <a:rPr lang="en-GB" sz="2400">
                <a:solidFill>
                  <a:schemeClr val="accent1">
                    <a:lumMod val="75000"/>
                  </a:schemeClr>
                </a:solidFill>
              </a:rPr>
              <a:t>was found to match local preferences for </a:t>
            </a:r>
            <a:r>
              <a:rPr lang="en-GB" sz="2400" b="1">
                <a:solidFill>
                  <a:schemeClr val="accent1">
                    <a:lumMod val="75000"/>
                  </a:schemeClr>
                </a:solidFill>
              </a:rPr>
              <a:t>privacy, dignity and security.</a:t>
            </a:r>
            <a:endParaRPr 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104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4C59-C15A-0941-A7E5-579CE11A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562" y="1500188"/>
            <a:ext cx="4321969" cy="2166937"/>
          </a:xfrm>
        </p:spPr>
        <p:txBody>
          <a:bodyPr>
            <a:noAutofit/>
          </a:bodyPr>
          <a:lstStyle/>
          <a:p>
            <a:r>
              <a:rPr lang="en-GB" sz="8800" i="1">
                <a:solidFill>
                  <a:srgbClr val="7030A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Thank you 😊</a:t>
            </a:r>
            <a:endParaRPr lang="en-US" sz="8800" i="1">
              <a:solidFill>
                <a:srgbClr val="7030A0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350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9E487-48B8-C84D-98DF-5B9706CE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3274" y="2774156"/>
            <a:ext cx="8911687" cy="1416844"/>
          </a:xfrm>
        </p:spPr>
        <p:txBody>
          <a:bodyPr>
            <a:normAutofit fontScale="90000"/>
          </a:bodyPr>
          <a:lstStyle/>
          <a:p>
            <a:r>
              <a:rPr lang="en-GB" sz="4400">
                <a:solidFill>
                  <a:srgbClr val="7030A0"/>
                </a:solidFill>
              </a:rPr>
              <a:t>Environmental issues in developing countries </a:t>
            </a:r>
            <a:endParaRPr lang="en-US" sz="44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1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FF6CD-753D-E745-9177-77B1A1064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9390"/>
          </a:xfrm>
        </p:spPr>
        <p:txBody>
          <a:bodyPr>
            <a:normAutofit fontScale="90000"/>
          </a:bodyPr>
          <a:lstStyle/>
          <a:p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Introduction: </a:t>
            </a:r>
            <a:br>
              <a:rPr lang="en-GB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   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EDDC-74F9-F244-B36B-D50CF1F03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5231" y="1528075"/>
            <a:ext cx="5420010" cy="4705815"/>
          </a:xfrm>
        </p:spPr>
        <p:txBody>
          <a:bodyPr>
            <a:normAutofit/>
          </a:bodyPr>
          <a:lstStyle/>
          <a:p>
            <a:r>
              <a:rPr lang="en-GB" sz="2000" b="1">
                <a:solidFill>
                  <a:schemeClr val="accent1">
                    <a:lumMod val="75000"/>
                  </a:schemeClr>
                </a:solidFill>
              </a:rPr>
              <a:t>Environmental problems in developing countries generally a term which is used to describe nation with a low level of material well-being. </a:t>
            </a:r>
          </a:p>
          <a:p>
            <a:r>
              <a:rPr lang="en-GB" sz="2000" b="1">
                <a:solidFill>
                  <a:schemeClr val="accent1">
                    <a:lumMod val="75000"/>
                  </a:schemeClr>
                </a:solidFill>
              </a:rPr>
              <a:t>Reasons behind Environmental Problems:</a:t>
            </a:r>
          </a:p>
          <a:p>
            <a:pPr marL="0" indent="0">
              <a:buNone/>
            </a:pPr>
            <a:r>
              <a:rPr lang="en-GB" sz="2000" b="1">
                <a:solidFill>
                  <a:schemeClr val="accent1">
                    <a:lumMod val="75000"/>
                  </a:schemeClr>
                </a:solidFill>
              </a:rPr>
              <a:t>     Fast Growing Population </a:t>
            </a:r>
          </a:p>
          <a:p>
            <a:pPr marL="0" indent="0">
              <a:buNone/>
            </a:pPr>
            <a:r>
              <a:rPr lang="en-GB" sz="2000" b="1">
                <a:solidFill>
                  <a:schemeClr val="accent1">
                    <a:lumMod val="75000"/>
                  </a:schemeClr>
                </a:solidFill>
              </a:rPr>
              <a:t>     Traffic</a:t>
            </a:r>
          </a:p>
          <a:p>
            <a:pPr marL="0" indent="0">
              <a:buNone/>
            </a:pPr>
            <a:r>
              <a:rPr lang="en-GB" sz="2000" b="1">
                <a:solidFill>
                  <a:schemeClr val="accent1">
                    <a:lumMod val="75000"/>
                  </a:schemeClr>
                </a:solidFill>
              </a:rPr>
              <a:t>     Increasing Demand of Consumption of Goods</a:t>
            </a:r>
          </a:p>
          <a:p>
            <a:pPr marL="0" indent="0">
              <a:buNone/>
            </a:pPr>
            <a:r>
              <a:rPr lang="en-GB" sz="2000" b="1">
                <a:solidFill>
                  <a:schemeClr val="accent1">
                    <a:lumMod val="75000"/>
                  </a:schemeClr>
                </a:solidFill>
              </a:rPr>
              <a:t>     Water Use </a:t>
            </a:r>
            <a:endParaRPr lang="en-US" sz="2000" b="1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6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45653-0100-1E4E-B119-58C3C780D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95140"/>
          </a:xfrm>
        </p:spPr>
        <p:txBody>
          <a:bodyPr>
            <a:normAutofit fontScale="90000"/>
          </a:bodyPr>
          <a:lstStyle/>
          <a:p>
            <a:r>
              <a:rPr lang="en-GB" sz="4400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Fast Growing Population</a:t>
            </a:r>
            <a:r>
              <a:rPr lang="en-GB" sz="4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: </a:t>
            </a:r>
            <a:br>
              <a:rPr lang="en-GB" sz="4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en-GB" sz="44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    </a:t>
            </a:r>
            <a:endParaRPr lang="en-US" sz="4400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FB4C8-3E10-1D45-871D-591B62C1C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476375"/>
            <a:ext cx="8915400" cy="4434847"/>
          </a:xfrm>
        </p:spPr>
        <p:txBody>
          <a:bodyPr>
            <a:normAutofit/>
          </a:bodyPr>
          <a:lstStyle/>
          <a:p>
            <a:r>
              <a:rPr lang="en-GB" sz="2800">
                <a:solidFill>
                  <a:schemeClr val="accent1">
                    <a:lumMod val="75000"/>
                  </a:schemeClr>
                </a:solidFill>
              </a:rPr>
              <a:t>In developing countries population is increasingly rapidly which Produce an incredible amount of solid waste,energy consumption,traffic etc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6402487-EF24-2642-A29A-FE6C40862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7" y="3429000"/>
            <a:ext cx="5429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44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692F1-1358-C74F-99DC-2C009D5A2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Trafic</a:t>
            </a:r>
            <a:r>
              <a:rPr lang="en-GB" sz="4000">
                <a:solidFill>
                  <a:schemeClr val="accent1">
                    <a:lumMod val="75000"/>
                  </a:schemeClr>
                </a:solidFill>
                <a:latin typeface="+mn-lt"/>
                <a:cs typeface="Arial Black" panose="020B0604020202020204" pitchFamily="34" charset="0"/>
              </a:rPr>
              <a:t> is the main issue in developing countries because of fast growing population. </a:t>
            </a:r>
            <a:endParaRPr lang="en-US" sz="4000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111256A6-A649-184C-B6B1-AD083389A1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2925" y="2559844"/>
            <a:ext cx="8357973" cy="4101952"/>
          </a:xfrm>
        </p:spPr>
      </p:pic>
    </p:spTree>
    <p:extLst>
      <p:ext uri="{BB962C8B-B14F-4D97-AF65-F5344CB8AC3E}">
        <p14:creationId xmlns:p14="http://schemas.microsoft.com/office/powerpoint/2010/main" val="951813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08F87-D38A-8E46-B1AE-90D1D30AB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6138" y="1131094"/>
            <a:ext cx="7868955" cy="1143000"/>
          </a:xfrm>
        </p:spPr>
        <p:txBody>
          <a:bodyPr>
            <a:normAutofit fontScale="90000"/>
          </a:bodyPr>
          <a:lstStyle/>
          <a:p>
            <a:r>
              <a:rPr lang="en-GB" b="1" i="1">
                <a:solidFill>
                  <a:schemeClr val="accent1">
                    <a:lumMod val="75000"/>
                  </a:schemeClr>
                </a:solidFill>
              </a:rPr>
              <a:t>Predicting behaviour and behaviour change</a:t>
            </a:r>
            <a:r>
              <a:rPr lang="en-GB" i="1">
                <a:solidFill>
                  <a:schemeClr val="accent1">
                    <a:lumMod val="75000"/>
                  </a:schemeClr>
                </a:solidFill>
              </a:rPr>
              <a:t>:</a:t>
            </a:r>
            <a:br>
              <a:rPr lang="en-GB">
                <a:solidFill>
                  <a:schemeClr val="accent1">
                    <a:lumMod val="75000"/>
                  </a:schemeClr>
                </a:solidFill>
              </a:rPr>
            </a:b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F7DD-3E26-9F41-8AF8-70860412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138" y="2577701"/>
            <a:ext cx="6193888" cy="27027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 There are four main topics in predicting behaviour and behaviour change. </a:t>
            </a:r>
          </a:p>
          <a:p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Waste Control Behaviour</a:t>
            </a:r>
          </a:p>
          <a:p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Water Use</a:t>
            </a:r>
          </a:p>
          <a:p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Energy Consumption </a:t>
            </a:r>
          </a:p>
          <a:p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Transportation </a:t>
            </a:r>
          </a:p>
          <a:p>
            <a:pPr marL="0" indent="0">
              <a:buNone/>
            </a:pPr>
            <a:r>
              <a:rPr lang="en-GB" sz="200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      </a:t>
            </a:r>
            <a:endParaRPr lang="en-US" sz="200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433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CEF50-3B74-C746-A260-CDCCB5F15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664" y="940594"/>
            <a:ext cx="8313737" cy="500061"/>
          </a:xfrm>
        </p:spPr>
        <p:txBody>
          <a:bodyPr>
            <a:normAutofit fontScale="90000"/>
          </a:bodyPr>
          <a:lstStyle/>
          <a:p>
            <a:r>
              <a:rPr lang="en-GB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</a:t>
            </a:r>
            <a:r>
              <a:rPr lang="en-GB" b="1" i="1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aste Control Behaviour</a:t>
            </a:r>
            <a:r>
              <a:rPr lang="en-GB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:</a:t>
            </a:r>
            <a:br>
              <a:rPr lang="en-GB">
                <a:solidFill>
                  <a:schemeClr val="accent1">
                    <a:lumMod val="75000"/>
                  </a:schemeClr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endParaRPr lang="en-US">
              <a:solidFill>
                <a:schemeClr val="accent1">
                  <a:lumMod val="75000"/>
                </a:schemeClr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B8EED-C96B-084C-8ACF-F876BF0AB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8008" y="1833563"/>
            <a:ext cx="8699948" cy="1952625"/>
          </a:xfrm>
        </p:spPr>
        <p:txBody>
          <a:bodyPr>
            <a:normAutofit fontScale="92500" lnSpcReduction="10000"/>
          </a:bodyPr>
          <a:lstStyle/>
          <a:p>
            <a:r>
              <a:rPr lang="en-GB" sz="2800">
                <a:solidFill>
                  <a:schemeClr val="accent1">
                    <a:lumMod val="75000"/>
                  </a:schemeClr>
                </a:solidFill>
              </a:rPr>
              <a:t>In developing countries,Waste Control Behaviour not only involves recycling but also the direct reuse of solid waste such as glass,aluminium,newspapers, clothes and steel.</a:t>
            </a:r>
            <a:endParaRPr lang="en-US" sz="28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DA87E78-8FBE-3047-9536-DE77AA433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560" y="3429000"/>
            <a:ext cx="6958503" cy="334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70046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32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Wisp</vt:lpstr>
      <vt:lpstr>PowerPoint Presentation</vt:lpstr>
      <vt:lpstr>Environmental           Psychology </vt:lpstr>
      <vt:lpstr>Submitted To:           Ma’am Sammar Fahad Submitted by:           Muntaha Ahmad  Roll No:           41 Chapter:         Environmental issues in developing countries</vt:lpstr>
      <vt:lpstr>Environmental issues in developing countries </vt:lpstr>
      <vt:lpstr>Introduction:     </vt:lpstr>
      <vt:lpstr>Fast Growing Population:       </vt:lpstr>
      <vt:lpstr>Trafic is the main issue in developing countries because of fast growing population. </vt:lpstr>
      <vt:lpstr>Predicting behaviour and behaviour change: </vt:lpstr>
      <vt:lpstr>Waste Control Behaviour: </vt:lpstr>
      <vt:lpstr>Recycling </vt:lpstr>
      <vt:lpstr>PowerPoint Presentation</vt:lpstr>
      <vt:lpstr>PowerPoint Presentation</vt:lpstr>
      <vt:lpstr>Water use:</vt:lpstr>
      <vt:lpstr>PowerPoint Presentation</vt:lpstr>
      <vt:lpstr>PowerPoint Presentation</vt:lpstr>
      <vt:lpstr>PowerPoint Presentation</vt:lpstr>
      <vt:lpstr>Energy consumption:</vt:lpstr>
      <vt:lpstr>Transportation:</vt:lpstr>
      <vt:lpstr>Environmental Concern And Public Health Problems:</vt:lpstr>
      <vt:lpstr>Health,Poverty and the Environmet:</vt:lpstr>
      <vt:lpstr>PowerPoint Presentation</vt:lpstr>
      <vt:lpstr>PowerPoint Presentation</vt:lpstr>
      <vt:lpstr>Living Environments:</vt:lpstr>
      <vt:lpstr>Slums and Public Housing:</vt:lpstr>
      <vt:lpstr>PowerPoint Presentation</vt:lpstr>
      <vt:lpstr>Public spaces in developing countries:</vt:lpstr>
      <vt:lpstr>PowerPoint Presentation</vt:lpstr>
      <vt:lpstr>Rural communities:</vt:lpstr>
      <vt:lpstr>PowerPoint Presentation</vt:lpstr>
      <vt:lpstr>PowerPoint Presentation</vt:lpstr>
      <vt:lpstr>PowerPoint Presentation</vt:lpstr>
      <vt:lpstr>Thank you 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          Psychology </dc:title>
  <dc:creator>meeraahmed16@gmail.com</dc:creator>
  <cp:lastModifiedBy>meeraahmed16@gmail.com</cp:lastModifiedBy>
  <cp:revision>12</cp:revision>
  <dcterms:created xsi:type="dcterms:W3CDTF">2020-03-24T11:25:56Z</dcterms:created>
  <dcterms:modified xsi:type="dcterms:W3CDTF">2020-03-27T09:03:28Z</dcterms:modified>
</cp:coreProperties>
</file>